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1120" r:id="rId2"/>
    <p:sldId id="2114" r:id="rId3"/>
    <p:sldId id="2115" r:id="rId4"/>
  </p:sldIdLst>
  <p:sldSz cx="8686800" cy="6400800"/>
  <p:notesSz cx="6997700" cy="9271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0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0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0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0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990099"/>
    <a:srgbClr val="FFFF99"/>
    <a:srgbClr val="009900"/>
    <a:srgbClr val="008000"/>
    <a:srgbClr val="339933"/>
    <a:srgbClr val="26C2FF"/>
    <a:srgbClr val="C9F9FF"/>
    <a:srgbClr val="41FF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424" y="-112"/>
      </p:cViewPr>
      <p:guideLst>
        <p:guide orient="horz" pos="2016"/>
        <p:guide pos="273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handoutMaster" Target="handoutMasters/handoutMaster1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715574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306513" y="779463"/>
            <a:ext cx="4386262" cy="323215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2338" y="4433888"/>
            <a:ext cx="5143500" cy="41227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3489" tIns="45133" rIns="93489" bIns="4513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51539224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25" charset="0"/>
        <a:ea typeface="ＭＳ Ｐゴシック" pitchFamily="-110" charset="-128"/>
        <a:cs typeface="ＭＳ Ｐゴシック" pitchFamily="-110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25" charset="0"/>
        <a:ea typeface="ＭＳ Ｐゴシック" pitchFamily="25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25" charset="0"/>
        <a:ea typeface="ＭＳ Ｐゴシック" pitchFamily="25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25" charset="0"/>
        <a:ea typeface="ＭＳ Ｐゴシック" pitchFamily="25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25" charset="0"/>
        <a:ea typeface="ＭＳ Ｐゴシック" pitchFamily="25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 dirty="0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4" Type="http://schemas.openxmlformats.org/officeDocument/2006/relationships/image" Target="../media/image1.png"/><Relationship Id="rId5" Type="http://schemas.openxmlformats.org/officeDocument/2006/relationships/image" Target="../media/image3.wmf"/><Relationship Id="rId1" Type="http://schemas.openxmlformats.org/officeDocument/2006/relationships/vmlDrawing" Target="../drawings/vmlDrawing2.vml"/><Relationship Id="rId2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1"/>
          <p:cNvSpPr>
            <a:spLocks noChangeArrowheads="1"/>
          </p:cNvSpPr>
          <p:nvPr/>
        </p:nvSpPr>
        <p:spPr bwMode="auto">
          <a:xfrm>
            <a:off x="0" y="0"/>
            <a:ext cx="8686800" cy="6400800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" name="Line 5"/>
          <p:cNvSpPr>
            <a:spLocks noChangeShapeType="1"/>
          </p:cNvSpPr>
          <p:nvPr/>
        </p:nvSpPr>
        <p:spPr bwMode="auto">
          <a:xfrm>
            <a:off x="61913" y="990600"/>
            <a:ext cx="8567737" cy="0"/>
          </a:xfrm>
          <a:prstGeom prst="line">
            <a:avLst/>
          </a:prstGeom>
          <a:noFill/>
          <a:ln w="57150" cmpd="thinThick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Line 18"/>
          <p:cNvSpPr>
            <a:spLocks noChangeShapeType="1"/>
          </p:cNvSpPr>
          <p:nvPr userDrawn="1"/>
        </p:nvSpPr>
        <p:spPr bwMode="auto">
          <a:xfrm>
            <a:off x="0" y="5791200"/>
            <a:ext cx="8686800" cy="0"/>
          </a:xfrm>
          <a:prstGeom prst="line">
            <a:avLst/>
          </a:prstGeom>
          <a:noFill/>
          <a:ln w="3175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6" name="Object 3"/>
          <p:cNvGraphicFramePr>
            <a:graphicFrameLocks noChangeAspect="1"/>
          </p:cNvGraphicFramePr>
          <p:nvPr userDrawn="1"/>
        </p:nvGraphicFramePr>
        <p:xfrm>
          <a:off x="76200" y="63500"/>
          <a:ext cx="687388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14" name="Photo Editor Photo" r:id="rId3" imgW="1523810" imgH="1380952" progId="MSPhotoEd.3">
                  <p:embed/>
                </p:oleObj>
              </mc:Choice>
              <mc:Fallback>
                <p:oleObj name="Photo Editor Photo" r:id="rId3" imgW="1523810" imgH="1380952" progId="MSPhotoEd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" y="63500"/>
                        <a:ext cx="687388" cy="622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40"/>
          <p:cNvSpPr>
            <a:spLocks noChangeArrowheads="1"/>
          </p:cNvSpPr>
          <p:nvPr userDrawn="1"/>
        </p:nvSpPr>
        <p:spPr bwMode="auto">
          <a:xfrm>
            <a:off x="609600" y="152400"/>
            <a:ext cx="22098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4" tIns="45717" rIns="91434" bIns="45717">
            <a:spAutoFit/>
          </a:bodyPr>
          <a:lstStyle/>
          <a:p>
            <a:pPr algn="l"/>
            <a:r>
              <a:rPr lang="en-US" sz="1000">
                <a:solidFill>
                  <a:schemeClr val="accent2"/>
                </a:solidFill>
                <a:latin typeface="Helvetica" charset="0"/>
              </a:rPr>
              <a:t>National Aeronautics and Space Administration</a:t>
            </a:r>
          </a:p>
          <a:p>
            <a:pPr algn="l"/>
            <a:r>
              <a:rPr lang="en-US" sz="1000" b="1">
                <a:solidFill>
                  <a:schemeClr val="accent2"/>
                </a:solidFill>
                <a:latin typeface="Helvetica" charset="0"/>
              </a:rPr>
              <a:t>Jet Propulsion Laboratory</a:t>
            </a:r>
          </a:p>
          <a:p>
            <a:pPr algn="l"/>
            <a:r>
              <a:rPr lang="en-US" sz="1000" b="1">
                <a:solidFill>
                  <a:schemeClr val="accent2"/>
                </a:solidFill>
                <a:latin typeface="Helvetica" charset="0"/>
              </a:rPr>
              <a:t>California Institute of Technology</a:t>
            </a:r>
          </a:p>
        </p:txBody>
      </p:sp>
      <p:pic>
        <p:nvPicPr>
          <p:cNvPr id="8" name="Picture 71"/>
          <p:cNvPicPr>
            <a:picLocks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554913" y="5943600"/>
            <a:ext cx="979487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81"/>
          <p:cNvSpPr>
            <a:spLocks noChangeArrowheads="1"/>
          </p:cNvSpPr>
          <p:nvPr userDrawn="1"/>
        </p:nvSpPr>
        <p:spPr bwMode="auto">
          <a:xfrm>
            <a:off x="152400" y="6011863"/>
            <a:ext cx="19050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4" tIns="45717" rIns="91434" bIns="45717">
            <a:spAutoFit/>
          </a:bodyPr>
          <a:lstStyle/>
          <a:p>
            <a:pPr algn="l"/>
            <a:r>
              <a:rPr lang="en-US" sz="1000" b="1">
                <a:solidFill>
                  <a:schemeClr val="accent2"/>
                </a:solidFill>
                <a:latin typeface="Helvetica" charset="0"/>
              </a:rPr>
              <a:t>JPL Proprietary Information</a:t>
            </a:r>
          </a:p>
        </p:txBody>
      </p:sp>
      <p:sp>
        <p:nvSpPr>
          <p:cNvPr id="134210" name="Rectangle 66"/>
          <p:cNvSpPr>
            <a:spLocks noGrp="1" noChangeArrowheads="1"/>
          </p:cNvSpPr>
          <p:nvPr>
            <p:ph type="ctrTitle" sz="quarter"/>
          </p:nvPr>
        </p:nvSpPr>
        <p:spPr>
          <a:xfrm>
            <a:off x="2622550" y="309563"/>
            <a:ext cx="5105400" cy="762000"/>
          </a:xfrm>
          <a:prstGeom prst="rect">
            <a:avLst/>
          </a:prstGeom>
        </p:spPr>
        <p:txBody>
          <a:bodyPr/>
          <a:lstStyle>
            <a:lvl1pPr>
              <a:defRPr sz="12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" name="Rectangle 1"/>
          <p:cNvSpPr/>
          <p:nvPr userDrawn="1"/>
        </p:nvSpPr>
        <p:spPr>
          <a:xfrm rot="18900000">
            <a:off x="1915415" y="2797054"/>
            <a:ext cx="5753660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72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Preliminary</a:t>
            </a:r>
            <a:endParaRPr lang="en-US" sz="72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514348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9363" y="141288"/>
            <a:ext cx="4948237" cy="62071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34975" y="1493838"/>
            <a:ext cx="7816850" cy="4224337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4311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97613" y="325438"/>
            <a:ext cx="1954212" cy="5392737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34975" y="325438"/>
            <a:ext cx="5710238" cy="5392737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8590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7"/>
          <p:cNvSpPr>
            <a:spLocks noGrp="1" noChangeArrowheads="1"/>
          </p:cNvSpPr>
          <p:nvPr>
            <p:ph type="title"/>
          </p:nvPr>
        </p:nvSpPr>
        <p:spPr bwMode="auto">
          <a:xfrm>
            <a:off x="1066801" y="141288"/>
            <a:ext cx="6400800" cy="620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7816850" cy="4224337"/>
          </a:xfrm>
          <a:prstGeom prst="rect">
            <a:avLst/>
          </a:prstGeom>
        </p:spPr>
        <p:txBody>
          <a:bodyPr vert="horz"/>
          <a:lstStyle>
            <a:lvl1pPr marL="228600" indent="-228600">
              <a:defRPr sz="2000">
                <a:latin typeface="Arial"/>
                <a:cs typeface="Arial"/>
              </a:defRPr>
            </a:lvl1pPr>
            <a:lvl2pPr marL="457200" indent="-228600">
              <a:defRPr sz="2000">
                <a:latin typeface="Arial"/>
                <a:cs typeface="Arial"/>
              </a:defRPr>
            </a:lvl2pPr>
            <a:lvl3pPr marL="688975" indent="-215900">
              <a:defRPr sz="1800">
                <a:latin typeface="Arial"/>
                <a:cs typeface="Arial"/>
              </a:defRPr>
            </a:lvl3pPr>
            <a:lvl4pPr marL="974725" indent="-214313">
              <a:defRPr sz="1800">
                <a:latin typeface="Arial"/>
                <a:cs typeface="Arial"/>
              </a:defRPr>
            </a:lvl4pPr>
            <a:lvl5pPr marL="1203325" indent="-215900">
              <a:defRPr sz="1800">
                <a:latin typeface="Arial"/>
                <a:cs typeface="Arial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90850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113213"/>
            <a:ext cx="7383463" cy="1271587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713038"/>
            <a:ext cx="7383463" cy="1400175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173424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9363" y="141288"/>
            <a:ext cx="4948237" cy="62071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34975" y="1493838"/>
            <a:ext cx="3832225" cy="4224337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493838"/>
            <a:ext cx="3832225" cy="4224337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7094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4975" y="255588"/>
            <a:ext cx="7816850" cy="1066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34975" y="1433513"/>
            <a:ext cx="3836988" cy="596900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4975" y="2030413"/>
            <a:ext cx="3836988" cy="3687762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3250" y="1433513"/>
            <a:ext cx="3838575" cy="596900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3250" y="2030413"/>
            <a:ext cx="3838575" cy="3687762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4515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67"/>
          <p:cNvSpPr>
            <a:spLocks noGrp="1" noChangeArrowheads="1"/>
          </p:cNvSpPr>
          <p:nvPr>
            <p:ph type="title"/>
          </p:nvPr>
        </p:nvSpPr>
        <p:spPr bwMode="auto">
          <a:xfrm>
            <a:off x="1066801" y="141288"/>
            <a:ext cx="6400800" cy="620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lvl="0"/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334515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053017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4975" y="255588"/>
            <a:ext cx="2857500" cy="1084262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95663" y="255588"/>
            <a:ext cx="4856162" cy="5462587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4975" y="1339850"/>
            <a:ext cx="2857500" cy="437832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973756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03388" y="4479925"/>
            <a:ext cx="5211762" cy="530225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03388" y="571500"/>
            <a:ext cx="5211762" cy="38401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03388" y="5010150"/>
            <a:ext cx="5211762" cy="750888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036377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vmlDrawing" Target="../drawings/vmlDrawing1.vml"/><Relationship Id="rId14" Type="http://schemas.openxmlformats.org/officeDocument/2006/relationships/oleObject" Target="../embeddings/oleObject1.bin"/><Relationship Id="rId15" Type="http://schemas.openxmlformats.org/officeDocument/2006/relationships/image" Target="../media/image1.png"/><Relationship Id="rId16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8686800" cy="6400800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7" name="Line 14"/>
          <p:cNvSpPr>
            <a:spLocks noChangeShapeType="1"/>
          </p:cNvSpPr>
          <p:nvPr/>
        </p:nvSpPr>
        <p:spPr bwMode="auto">
          <a:xfrm>
            <a:off x="0" y="5943600"/>
            <a:ext cx="8686800" cy="0"/>
          </a:xfrm>
          <a:prstGeom prst="line">
            <a:avLst/>
          </a:prstGeom>
          <a:noFill/>
          <a:ln w="3175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8" name="Line 22"/>
          <p:cNvSpPr>
            <a:spLocks noChangeShapeType="1"/>
          </p:cNvSpPr>
          <p:nvPr/>
        </p:nvSpPr>
        <p:spPr bwMode="auto">
          <a:xfrm>
            <a:off x="0" y="914400"/>
            <a:ext cx="8686800" cy="0"/>
          </a:xfrm>
          <a:prstGeom prst="line">
            <a:avLst/>
          </a:prstGeom>
          <a:noFill/>
          <a:ln w="57150" cmpd="thinThick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029" name="Object 2"/>
          <p:cNvGraphicFramePr>
            <a:graphicFrameLocks noChangeAspect="1"/>
          </p:cNvGraphicFramePr>
          <p:nvPr/>
        </p:nvGraphicFramePr>
        <p:xfrm>
          <a:off x="52388" y="95250"/>
          <a:ext cx="938212" cy="766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0" name="Photo Editor Photo" r:id="rId14" imgW="1523810" imgH="1380952" progId="MSPhotoEd.3">
                  <p:embed/>
                </p:oleObj>
              </mc:Choice>
              <mc:Fallback>
                <p:oleObj name="Photo Editor Photo" r:id="rId14" imgW="1523810" imgH="1380952" progId="MSPhotoEd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6001" t="11919" r="6001" b="8607"/>
                      <a:stretch>
                        <a:fillRect/>
                      </a:stretch>
                    </p:blipFill>
                    <p:spPr bwMode="auto">
                      <a:xfrm>
                        <a:off x="52388" y="95250"/>
                        <a:ext cx="938212" cy="766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0" name="Rectangle 67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141288"/>
            <a:ext cx="5580856" cy="620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7656513" y="533400"/>
            <a:ext cx="898525" cy="338138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600" b="1" smtClean="0">
                <a:solidFill>
                  <a:schemeClr val="bg1"/>
                </a:solidFill>
              </a:rPr>
              <a:t>CARVE</a:t>
            </a:r>
            <a:endParaRPr lang="en-US" b="1" smtClean="0">
              <a:solidFill>
                <a:schemeClr val="bg1"/>
              </a:solidFill>
            </a:endParaRPr>
          </a:p>
        </p:txBody>
      </p:sp>
      <p:sp>
        <p:nvSpPr>
          <p:cNvPr id="19" name="Text Box 53"/>
          <p:cNvSpPr txBox="1">
            <a:spLocks noChangeArrowheads="1"/>
          </p:cNvSpPr>
          <p:nvPr/>
        </p:nvSpPr>
        <p:spPr bwMode="auto">
          <a:xfrm>
            <a:off x="2514600" y="5962650"/>
            <a:ext cx="3671888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28" tIns="45714" rIns="91428" bIns="45714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lnSpc>
                <a:spcPts val="1000"/>
              </a:lnSpc>
              <a:defRPr/>
            </a:pPr>
            <a:r>
              <a:rPr lang="en-US" sz="1000" b="1" dirty="0" smtClean="0"/>
              <a:t>                                          </a:t>
            </a:r>
            <a:fld id="{31D23DA1-B6CF-ED46-A207-3CA7A46DEF5F}" type="slidenum">
              <a:rPr lang="en-US" sz="1000" b="1" smtClean="0"/>
              <a:pPr>
                <a:lnSpc>
                  <a:spcPts val="1000"/>
                </a:lnSpc>
                <a:defRPr/>
              </a:pPr>
              <a:t>‹#›</a:t>
            </a:fld>
            <a:r>
              <a:rPr lang="en-US" sz="1000" b="1" dirty="0" smtClean="0"/>
              <a:t>                                           </a:t>
            </a:r>
          </a:p>
          <a:p>
            <a:pPr>
              <a:lnSpc>
                <a:spcPts val="1000"/>
              </a:lnSpc>
              <a:defRPr/>
            </a:pPr>
            <a:r>
              <a:rPr lang="en-US" sz="1000" b="1" dirty="0" smtClean="0">
                <a:solidFill>
                  <a:srgbClr val="0000FF"/>
                </a:solidFill>
              </a:rPr>
              <a:t>Arctic Boreal Vulnerability Experiment</a:t>
            </a:r>
          </a:p>
        </p:txBody>
      </p:sp>
      <p:sp>
        <p:nvSpPr>
          <p:cNvPr id="20" name="Text Box 76"/>
          <p:cNvSpPr txBox="1">
            <a:spLocks noChangeArrowheads="1"/>
          </p:cNvSpPr>
          <p:nvPr/>
        </p:nvSpPr>
        <p:spPr bwMode="auto">
          <a:xfrm>
            <a:off x="6236593" y="6026444"/>
            <a:ext cx="2427287" cy="2248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28" tIns="45714" rIns="91428" bIns="45714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lnSpc>
                <a:spcPts val="1000"/>
              </a:lnSpc>
              <a:defRPr/>
            </a:pPr>
            <a:r>
              <a:rPr lang="en-US" sz="1000" dirty="0" smtClean="0"/>
              <a:t>Summer 2017</a:t>
            </a:r>
          </a:p>
        </p:txBody>
      </p:sp>
      <p:sp>
        <p:nvSpPr>
          <p:cNvPr id="21" name="Text Box 76"/>
          <p:cNvSpPr txBox="1">
            <a:spLocks noChangeArrowheads="1"/>
          </p:cNvSpPr>
          <p:nvPr/>
        </p:nvSpPr>
        <p:spPr bwMode="auto">
          <a:xfrm>
            <a:off x="0" y="6026150"/>
            <a:ext cx="2514600" cy="225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28" tIns="45714" rIns="91428" bIns="45714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lnSpc>
                <a:spcPts val="1000"/>
              </a:lnSpc>
              <a:defRPr/>
            </a:pPr>
            <a:r>
              <a:rPr lang="en-US" sz="1000" dirty="0" smtClean="0"/>
              <a:t>2017 ABoVE Airborne Campaign</a:t>
            </a:r>
          </a:p>
        </p:txBody>
      </p:sp>
      <p:pic>
        <p:nvPicPr>
          <p:cNvPr id="4" name="Picture 3" descr="ABoVE_Logo_large_blue.jpg"/>
          <p:cNvPicPr>
            <a:picLocks noChangeAspect="1"/>
          </p:cNvPicPr>
          <p:nvPr userDrawn="1"/>
        </p:nvPicPr>
        <p:blipFill>
          <a:blip r:embed="rId1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599836" y="79921"/>
            <a:ext cx="2018029" cy="77994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35" r:id="rId1"/>
    <p:sldLayoutId id="2147484025" r:id="rId2"/>
    <p:sldLayoutId id="2147484026" r:id="rId3"/>
    <p:sldLayoutId id="2147484027" r:id="rId4"/>
    <p:sldLayoutId id="2147484028" r:id="rId5"/>
    <p:sldLayoutId id="2147484029" r:id="rId6"/>
    <p:sldLayoutId id="2147484030" r:id="rId7"/>
    <p:sldLayoutId id="2147484031" r:id="rId8"/>
    <p:sldLayoutId id="2147484032" r:id="rId9"/>
    <p:sldLayoutId id="2147484033" r:id="rId10"/>
    <p:sldLayoutId id="2147484034" r:id="rId11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defTabSz="862013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00FF"/>
          </a:solidFill>
          <a:latin typeface="+mj-lt"/>
          <a:ea typeface="ＭＳ Ｐゴシック" pitchFamily="-110" charset="-128"/>
          <a:cs typeface="ＭＳ Ｐゴシック" pitchFamily="-110" charset="-128"/>
        </a:defRPr>
      </a:lvl1pPr>
      <a:lvl2pPr algn="ctr" defTabSz="862013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00FF"/>
          </a:solidFill>
          <a:latin typeface="Arial" pitchFamily="25" charset="0"/>
          <a:ea typeface="ＭＳ Ｐゴシック" pitchFamily="-110" charset="-128"/>
          <a:cs typeface="ＭＳ Ｐゴシック" pitchFamily="-110" charset="-128"/>
        </a:defRPr>
      </a:lvl2pPr>
      <a:lvl3pPr algn="ctr" defTabSz="862013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00FF"/>
          </a:solidFill>
          <a:latin typeface="Arial" pitchFamily="25" charset="0"/>
          <a:ea typeface="ＭＳ Ｐゴシック" pitchFamily="-110" charset="-128"/>
          <a:cs typeface="ＭＳ Ｐゴシック" pitchFamily="-110" charset="-128"/>
        </a:defRPr>
      </a:lvl3pPr>
      <a:lvl4pPr algn="ctr" defTabSz="862013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00FF"/>
          </a:solidFill>
          <a:latin typeface="Arial" pitchFamily="25" charset="0"/>
          <a:ea typeface="ＭＳ Ｐゴシック" pitchFamily="-110" charset="-128"/>
          <a:cs typeface="ＭＳ Ｐゴシック" pitchFamily="-110" charset="-128"/>
        </a:defRPr>
      </a:lvl4pPr>
      <a:lvl5pPr algn="ctr" defTabSz="862013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00FF"/>
          </a:solidFill>
          <a:latin typeface="Arial" pitchFamily="25" charset="0"/>
          <a:ea typeface="ＭＳ Ｐゴシック" pitchFamily="-110" charset="-128"/>
          <a:cs typeface="ＭＳ Ｐゴシック" pitchFamily="-110" charset="-128"/>
        </a:defRPr>
      </a:lvl5pPr>
      <a:lvl6pPr marL="457200" algn="ctr" defTabSz="862013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itchFamily="25" charset="0"/>
        </a:defRPr>
      </a:lvl6pPr>
      <a:lvl7pPr marL="914400" algn="ctr" defTabSz="862013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itchFamily="25" charset="0"/>
        </a:defRPr>
      </a:lvl7pPr>
      <a:lvl8pPr marL="1371600" algn="ctr" defTabSz="862013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itchFamily="25" charset="0"/>
        </a:defRPr>
      </a:lvl8pPr>
      <a:lvl9pPr marL="1828800" algn="ctr" defTabSz="862013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itchFamily="25" charset="0"/>
        </a:defRPr>
      </a:lvl9pPr>
    </p:titleStyle>
    <p:bodyStyle>
      <a:lvl1pPr marL="323850" indent="-323850" algn="l" defTabSz="862013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3000">
          <a:solidFill>
            <a:schemeClr val="tx1"/>
          </a:solidFill>
          <a:latin typeface="+mn-lt"/>
          <a:ea typeface="ＭＳ Ｐゴシック" pitchFamily="-110" charset="-128"/>
          <a:cs typeface="ＭＳ Ｐゴシック" pitchFamily="-110" charset="-128"/>
        </a:defRPr>
      </a:lvl1pPr>
      <a:lvl2pPr marL="700088" indent="-242888" algn="l" defTabSz="862013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600">
          <a:solidFill>
            <a:schemeClr val="tx1"/>
          </a:solidFill>
          <a:latin typeface="+mn-lt"/>
          <a:ea typeface="ＭＳ Ｐゴシック" pitchFamily="25" charset="-128"/>
        </a:defRPr>
      </a:lvl2pPr>
      <a:lvl3pPr marL="1077913" indent="-215900" algn="l" defTabSz="862013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300">
          <a:solidFill>
            <a:schemeClr val="tx1"/>
          </a:solidFill>
          <a:latin typeface="+mn-lt"/>
          <a:ea typeface="ＭＳ Ｐゴシック" pitchFamily="25" charset="-128"/>
        </a:defRPr>
      </a:lvl3pPr>
      <a:lvl4pPr marL="1508125" indent="-214313" algn="l" defTabSz="862013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1900">
          <a:solidFill>
            <a:schemeClr val="tx1"/>
          </a:solidFill>
          <a:latin typeface="+mn-lt"/>
          <a:ea typeface="ＭＳ Ｐゴシック" pitchFamily="25" charset="-128"/>
        </a:defRPr>
      </a:lvl4pPr>
      <a:lvl5pPr marL="1939925" indent="-215900" algn="l" defTabSz="862013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1900">
          <a:solidFill>
            <a:schemeClr val="tx1"/>
          </a:solidFill>
          <a:latin typeface="+mn-lt"/>
          <a:ea typeface="ＭＳ Ｐゴシック" pitchFamily="25" charset="-128"/>
        </a:defRPr>
      </a:lvl5pPr>
      <a:lvl6pPr marL="2397125" indent="-215900" algn="l" defTabSz="862013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1900">
          <a:solidFill>
            <a:schemeClr val="tx1"/>
          </a:solidFill>
          <a:latin typeface="+mn-lt"/>
          <a:ea typeface="ＭＳ Ｐゴシック" pitchFamily="25" charset="-128"/>
        </a:defRPr>
      </a:lvl6pPr>
      <a:lvl7pPr marL="2854325" indent="-215900" algn="l" defTabSz="862013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1900">
          <a:solidFill>
            <a:schemeClr val="tx1"/>
          </a:solidFill>
          <a:latin typeface="+mn-lt"/>
          <a:ea typeface="ＭＳ Ｐゴシック" pitchFamily="25" charset="-128"/>
        </a:defRPr>
      </a:lvl7pPr>
      <a:lvl8pPr marL="3311525" indent="-215900" algn="l" defTabSz="862013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1900">
          <a:solidFill>
            <a:schemeClr val="tx1"/>
          </a:solidFill>
          <a:latin typeface="+mn-lt"/>
          <a:ea typeface="ＭＳ Ｐゴシック" pitchFamily="25" charset="-128"/>
        </a:defRPr>
      </a:lvl8pPr>
      <a:lvl9pPr marL="3768725" indent="-215900" algn="l" defTabSz="862013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1900">
          <a:solidFill>
            <a:schemeClr val="tx1"/>
          </a:solidFill>
          <a:latin typeface="+mn-lt"/>
          <a:ea typeface="ＭＳ Ｐゴシック" pitchFamily="25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sc0962.jpg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-1"/>
            <a:ext cx="8686800" cy="6400800"/>
          </a:xfrm>
          <a:prstGeom prst="rect">
            <a:avLst/>
          </a:prstGeom>
        </p:spPr>
      </p:pic>
      <p:sp>
        <p:nvSpPr>
          <p:cNvPr id="5124" name="Rectangle 2"/>
          <p:cNvSpPr txBox="1">
            <a:spLocks noChangeArrowheads="1"/>
          </p:cNvSpPr>
          <p:nvPr/>
        </p:nvSpPr>
        <p:spPr bwMode="auto">
          <a:xfrm>
            <a:off x="-21655" y="0"/>
            <a:ext cx="8708455" cy="640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defTabSz="4572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4572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4572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4572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4572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400" b="1" dirty="0" smtClean="0"/>
              <a:t>Arctic Boreal</a:t>
            </a:r>
            <a:r>
              <a:rPr lang="en-US" sz="2400" b="1" dirty="0"/>
              <a:t> </a:t>
            </a:r>
            <a:r>
              <a:rPr lang="en-US" sz="2400" b="1" dirty="0" smtClean="0"/>
              <a:t>Vulnerability Experiment (ABoVE)</a:t>
            </a:r>
            <a:endParaRPr lang="en-US" sz="2400" b="1" dirty="0"/>
          </a:p>
          <a:p>
            <a:pPr eaLnBrk="1" hangingPunct="1"/>
            <a:r>
              <a:rPr lang="en-US" sz="2400" b="1" dirty="0" smtClean="0">
                <a:solidFill>
                  <a:srgbClr val="000000"/>
                </a:solidFill>
              </a:rPr>
              <a:t>2017 ABoVE Airborne Campaign</a:t>
            </a:r>
          </a:p>
          <a:p>
            <a:pPr eaLnBrk="1" hangingPunct="1"/>
            <a:endParaRPr lang="en-US" sz="2400" b="1" dirty="0" smtClean="0">
              <a:solidFill>
                <a:schemeClr val="bg1"/>
              </a:solidFill>
            </a:endParaRPr>
          </a:p>
          <a:p>
            <a:pPr eaLnBrk="1" hangingPunct="1"/>
            <a:endParaRPr lang="en-US" sz="2400" b="1" dirty="0" smtClean="0">
              <a:solidFill>
                <a:schemeClr val="bg1"/>
              </a:solidFill>
            </a:endParaRPr>
          </a:p>
          <a:p>
            <a:pPr eaLnBrk="1" hangingPunct="1"/>
            <a:r>
              <a:rPr lang="en-US" sz="2400" b="1" dirty="0" smtClean="0"/>
              <a:t>30 July 2017 (DOY  211) </a:t>
            </a:r>
          </a:p>
          <a:p>
            <a:pPr eaLnBrk="1" hangingPunct="1"/>
            <a:endParaRPr lang="en-US" b="1" dirty="0" smtClean="0">
              <a:solidFill>
                <a:schemeClr val="bg1"/>
              </a:solidFill>
            </a:endParaRPr>
          </a:p>
          <a:p>
            <a:pPr eaLnBrk="1" hangingPunct="1"/>
            <a:endParaRPr lang="en-US" b="1" dirty="0">
              <a:solidFill>
                <a:schemeClr val="bg1"/>
              </a:solidFill>
            </a:endParaRPr>
          </a:p>
          <a:p>
            <a:pPr eaLnBrk="1" hangingPunct="1"/>
            <a:endParaRPr lang="en-US" b="1" dirty="0" smtClean="0">
              <a:solidFill>
                <a:schemeClr val="bg1"/>
              </a:solidFill>
            </a:endParaRPr>
          </a:p>
          <a:p>
            <a:pPr eaLnBrk="1" hangingPunct="1"/>
            <a:endParaRPr lang="en-US" b="1" dirty="0">
              <a:solidFill>
                <a:schemeClr val="bg1"/>
              </a:solidFill>
            </a:endParaRPr>
          </a:p>
          <a:p>
            <a:pPr eaLnBrk="1" hangingPunct="1"/>
            <a:endParaRPr lang="en-US" b="1" dirty="0" smtClean="0">
              <a:solidFill>
                <a:schemeClr val="bg1"/>
              </a:solidFill>
            </a:endParaRPr>
          </a:p>
          <a:p>
            <a:pPr eaLnBrk="1" hangingPunct="1"/>
            <a:endParaRPr lang="en-US" b="1" dirty="0" smtClean="0">
              <a:solidFill>
                <a:schemeClr val="bg1"/>
              </a:solidFill>
            </a:endParaRPr>
          </a:p>
          <a:p>
            <a:pPr eaLnBrk="1" hangingPunct="1"/>
            <a:endParaRPr lang="en-US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b="1" dirty="0" smtClean="0">
                <a:solidFill>
                  <a:schemeClr val="bg1"/>
                </a:solidFill>
              </a:rPr>
              <a:t>Charles Miller, Deputy Science Lead</a:t>
            </a:r>
          </a:p>
          <a:p>
            <a:pPr eaLnBrk="1" hangingPunct="1"/>
            <a:r>
              <a:rPr lang="en-US" b="1" dirty="0" smtClean="0">
                <a:solidFill>
                  <a:schemeClr val="bg1"/>
                </a:solidFill>
              </a:rPr>
              <a:t>Jet </a:t>
            </a:r>
            <a:r>
              <a:rPr lang="en-US" b="1" dirty="0">
                <a:solidFill>
                  <a:schemeClr val="bg1"/>
                </a:solidFill>
              </a:rPr>
              <a:t>Propulsion Laboratory, California Institute of Technology</a:t>
            </a:r>
          </a:p>
          <a:p>
            <a:pPr eaLnBrk="1" hangingPunct="1"/>
            <a:r>
              <a:rPr lang="en-US" b="1" dirty="0" smtClean="0">
                <a:solidFill>
                  <a:schemeClr val="bg1"/>
                </a:solidFill>
              </a:rPr>
              <a:t>and the ABoVE Science </a:t>
            </a:r>
            <a:r>
              <a:rPr lang="en-US" b="1" dirty="0">
                <a:solidFill>
                  <a:schemeClr val="bg1"/>
                </a:solidFill>
              </a:rPr>
              <a:t>Team</a:t>
            </a:r>
            <a:br>
              <a:rPr lang="en-US" b="1" dirty="0">
                <a:solidFill>
                  <a:schemeClr val="bg1"/>
                </a:solidFill>
              </a:rPr>
            </a:br>
            <a:r>
              <a:rPr lang="en-US" sz="1000" b="1" dirty="0">
                <a:solidFill>
                  <a:schemeClr val="bg1"/>
                </a:solidFill>
              </a:rPr>
              <a:t/>
            </a:r>
            <a:br>
              <a:rPr lang="en-US" sz="1000" b="1" dirty="0">
                <a:solidFill>
                  <a:schemeClr val="bg1"/>
                </a:solidFill>
              </a:rPr>
            </a:br>
            <a:r>
              <a:rPr lang="en-US" sz="1600" b="1" dirty="0" smtClean="0">
                <a:solidFill>
                  <a:schemeClr val="bg1"/>
                </a:solidFill>
              </a:rPr>
              <a:t>For Hank Margolis, Eric </a:t>
            </a:r>
            <a:r>
              <a:rPr lang="en-US" sz="1600" b="1" dirty="0" err="1" smtClean="0">
                <a:solidFill>
                  <a:schemeClr val="bg1"/>
                </a:solidFill>
              </a:rPr>
              <a:t>Kasichke</a:t>
            </a:r>
            <a:r>
              <a:rPr lang="en-US" sz="1600" b="1" dirty="0" smtClean="0">
                <a:solidFill>
                  <a:schemeClr val="bg1"/>
                </a:solidFill>
              </a:rPr>
              <a:t>, Bruce </a:t>
            </a:r>
            <a:r>
              <a:rPr lang="en-US" sz="1600" b="1" dirty="0" err="1" smtClean="0">
                <a:solidFill>
                  <a:schemeClr val="bg1"/>
                </a:solidFill>
              </a:rPr>
              <a:t>Tagg</a:t>
            </a:r>
            <a:r>
              <a:rPr lang="en-US" sz="1600" b="1" dirty="0" smtClean="0">
                <a:solidFill>
                  <a:schemeClr val="bg1"/>
                </a:solidFill>
              </a:rPr>
              <a:t> 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NASA HQ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May 2017</a:t>
            </a:r>
            <a:endParaRPr lang="en-US" sz="2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2"/>
          <p:cNvSpPr>
            <a:spLocks noGrp="1" noChangeArrowheads="1"/>
          </p:cNvSpPr>
          <p:nvPr>
            <p:ph type="title"/>
          </p:nvPr>
        </p:nvSpPr>
        <p:spPr>
          <a:xfrm>
            <a:off x="815008" y="176064"/>
            <a:ext cx="5976664" cy="610840"/>
          </a:xfrm>
          <a:ln/>
        </p:spPr>
        <p:txBody>
          <a:bodyPr/>
          <a:lstStyle/>
          <a:p>
            <a:pPr eaLnBrk="1" hangingPunct="1"/>
            <a:r>
              <a:rPr lang="en-US" dirty="0" smtClean="0">
                <a:solidFill>
                  <a:schemeClr val="accent2"/>
                </a:solidFill>
              </a:rPr>
              <a:t>30 July 2017/DOY 211 </a:t>
            </a:r>
            <a:br>
              <a:rPr lang="en-US" dirty="0" smtClean="0">
                <a:solidFill>
                  <a:schemeClr val="accent2"/>
                </a:solidFill>
              </a:rPr>
            </a:br>
            <a:r>
              <a:rPr lang="en-US" dirty="0" smtClean="0">
                <a:solidFill>
                  <a:schemeClr val="accent2"/>
                </a:solidFill>
              </a:rPr>
              <a:t>AVIRIS Transit</a:t>
            </a:r>
            <a:endParaRPr lang="en-US" dirty="0">
              <a:solidFill>
                <a:schemeClr val="accent2"/>
              </a:solidFill>
            </a:endParaRPr>
          </a:p>
        </p:txBody>
      </p:sp>
      <p:pic>
        <p:nvPicPr>
          <p:cNvPr id="3" name="Picture 2" descr="DSC_0794.JPG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1488"/>
            <a:ext cx="8686800" cy="57912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995481" y="320080"/>
            <a:ext cx="66958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N53W and the NASA DC8 at Fairbanks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7278105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 descr="DSC_0778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8686800" cy="57912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63884" y="12884"/>
            <a:ext cx="72540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</a:rPr>
              <a:t>NEON and UAF reps visit the NASA DC8</a:t>
            </a:r>
            <a:endParaRPr lang="en-US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3216922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86210" tIns="43105" rIns="86210" bIns="43105" numCol="1" anchor="t" anchorCtr="0" compatLnSpc="1">
        <a:prstTxWarp prst="textNoShape">
          <a:avLst/>
        </a:prstTxWarp>
        <a:spAutoFit/>
      </a:bodyPr>
      <a:lstStyle>
        <a:defPPr marL="0" marR="0" indent="0" algn="ctr" defTabSz="86201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25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86210" tIns="43105" rIns="86210" bIns="43105" numCol="1" anchor="t" anchorCtr="0" compatLnSpc="1">
        <a:prstTxWarp prst="textNoShape">
          <a:avLst/>
        </a:prstTxWarp>
        <a:spAutoFit/>
      </a:bodyPr>
      <a:lstStyle>
        <a:defPPr marL="0" marR="0" indent="0" algn="ctr" defTabSz="86201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25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2080590547</TotalTime>
  <Words>58</Words>
  <Application>Microsoft Macintosh PowerPoint</Application>
  <PresentationFormat>Custom</PresentationFormat>
  <Paragraphs>20</Paragraphs>
  <Slides>3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Default Design</vt:lpstr>
      <vt:lpstr>Photo Editor Photo</vt:lpstr>
      <vt:lpstr>PowerPoint Presentation</vt:lpstr>
      <vt:lpstr>30 July 2017/DOY 211  AVIRIS Transit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cp:lastModifiedBy>Leanne Kendig</cp:lastModifiedBy>
  <cp:revision>3505</cp:revision>
  <cp:lastPrinted>2012-09-27T19:06:18Z</cp:lastPrinted>
  <dcterms:created xsi:type="dcterms:W3CDTF">2011-01-14T21:06:41Z</dcterms:created>
  <dcterms:modified xsi:type="dcterms:W3CDTF">2017-07-31T13:42:05Z</dcterms:modified>
</cp:coreProperties>
</file>